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custDataLst>
    <p:tags r:id="rId15"/>
  </p:custDataLst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uth Berríos Meza" initials="RBM" lastIdx="3" clrIdx="0"/>
  <p:cmAuthor id="2" name="Paula Cruzat Castillo" initials="PCC" lastIdx="8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4C4B"/>
    <a:srgbClr val="E126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22" autoAdjust="0"/>
    <p:restoredTop sz="95033" autoAdjust="0"/>
  </p:normalViewPr>
  <p:slideViewPr>
    <p:cSldViewPr snapToGrid="0">
      <p:cViewPr varScale="1">
        <p:scale>
          <a:sx n="124" d="100"/>
          <a:sy n="124" d="100"/>
        </p:scale>
        <p:origin x="744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47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31A65-3C0F-4D77-B12D-A063BB453862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2F7C8-37B4-4510-B463-EEC7EA2D685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06827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13E7B1-72F3-4644-9303-0AC6A1B3EC03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C07496-547B-41C3-867F-942261EC2B8F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8004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DB2456BC-DEBA-5F6F-D1BC-17737D74C5BE}"/>
              </a:ext>
            </a:extLst>
          </p:cNvPr>
          <p:cNvGrpSpPr/>
          <p:nvPr userDrawn="1"/>
        </p:nvGrpSpPr>
        <p:grpSpPr>
          <a:xfrm>
            <a:off x="590550" y="0"/>
            <a:ext cx="3724366" cy="114300"/>
            <a:chOff x="0" y="0"/>
            <a:chExt cx="3343275" cy="219075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BE0D3433-91F3-3706-49EE-5A40088BC046}"/>
                </a:ext>
              </a:extLst>
            </p:cNvPr>
            <p:cNvSpPr/>
            <p:nvPr/>
          </p:nvSpPr>
          <p:spPr>
            <a:xfrm>
              <a:off x="0" y="0"/>
              <a:ext cx="1114425" cy="219075"/>
            </a:xfrm>
            <a:prstGeom prst="rect">
              <a:avLst/>
            </a:prstGeom>
            <a:solidFill>
              <a:srgbClr val="2222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CL"/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F7B3B7E3-181D-F66C-AC69-AC568A203581}"/>
                </a:ext>
              </a:extLst>
            </p:cNvPr>
            <p:cNvSpPr/>
            <p:nvPr/>
          </p:nvSpPr>
          <p:spPr>
            <a:xfrm>
              <a:off x="1114425" y="0"/>
              <a:ext cx="1114425" cy="219075"/>
            </a:xfrm>
            <a:prstGeom prst="rect">
              <a:avLst/>
            </a:prstGeom>
            <a:solidFill>
              <a:srgbClr val="4C4C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CL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51D584E9-0C67-0FDD-40B9-24AB050B1680}"/>
                </a:ext>
              </a:extLst>
            </p:cNvPr>
            <p:cNvSpPr/>
            <p:nvPr/>
          </p:nvSpPr>
          <p:spPr>
            <a:xfrm>
              <a:off x="2228850" y="0"/>
              <a:ext cx="1114425" cy="219075"/>
            </a:xfrm>
            <a:prstGeom prst="rect">
              <a:avLst/>
            </a:prstGeom>
            <a:solidFill>
              <a:srgbClr val="E126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CL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32673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EB600-5D99-40B0-901D-85C82512F974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D2D7-FEDE-4BCC-B75C-593DEE3059F9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45852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EB600-5D99-40B0-901D-85C82512F974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D2D7-FEDE-4BCC-B75C-593DEE3059F9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62694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EB600-5D99-40B0-901D-85C82512F974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D2D7-FEDE-4BCC-B75C-593DEE3059F9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01775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EB600-5D99-40B0-901D-85C82512F974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D2D7-FEDE-4BCC-B75C-593DEE3059F9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59337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301" y="39010"/>
            <a:ext cx="1449031" cy="585779"/>
          </a:xfrm>
          <a:prstGeom prst="rect">
            <a:avLst/>
          </a:prstGeom>
        </p:spPr>
      </p:pic>
      <p:sp>
        <p:nvSpPr>
          <p:cNvPr id="9" name="Rectángulo 8"/>
          <p:cNvSpPr/>
          <p:nvPr userDrawn="1"/>
        </p:nvSpPr>
        <p:spPr>
          <a:xfrm>
            <a:off x="6096000" y="0"/>
            <a:ext cx="6095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620E35C0-CC7E-8764-C843-73A932073D8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5281" y="360363"/>
            <a:ext cx="1097280" cy="29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29885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301" y="39010"/>
            <a:ext cx="1449031" cy="585779"/>
          </a:xfrm>
          <a:prstGeom prst="rect">
            <a:avLst/>
          </a:prstGeom>
        </p:spPr>
      </p:pic>
      <p:sp>
        <p:nvSpPr>
          <p:cNvPr id="9" name="Rectángulo 8"/>
          <p:cNvSpPr/>
          <p:nvPr userDrawn="1"/>
        </p:nvSpPr>
        <p:spPr>
          <a:xfrm>
            <a:off x="0" y="3089188"/>
            <a:ext cx="12191999" cy="37688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620E35C0-CC7E-8764-C843-73A932073D8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5281" y="360363"/>
            <a:ext cx="1097280" cy="29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11084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EB600-5D99-40B0-901D-85C82512F974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D2D7-FEDE-4BCC-B75C-593DEE3059F9}" type="slidenum">
              <a:rPr lang="es-CL" smtClean="0"/>
              <a:t>‹Nº›</a:t>
            </a:fld>
            <a:endParaRPr lang="es-CL"/>
          </a:p>
        </p:txBody>
      </p:sp>
      <p:pic>
        <p:nvPicPr>
          <p:cNvPr id="9" name="Imagen 8" descr="Texto&#10;&#10;Descripción generada automáticamente">
            <a:extLst>
              <a:ext uri="{FF2B5EF4-FFF2-40B4-BE49-F238E27FC236}">
                <a16:creationId xmlns:a16="http://schemas.microsoft.com/office/drawing/2014/main" id="{DAF6C811-B687-2F8C-A950-1615B5EFB0E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5281" y="360363"/>
            <a:ext cx="1097280" cy="297362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924A37B4-D315-F474-CE9D-0E9DE61115A6}"/>
              </a:ext>
            </a:extLst>
          </p:cNvPr>
          <p:cNvGrpSpPr/>
          <p:nvPr userDrawn="1"/>
        </p:nvGrpSpPr>
        <p:grpSpPr>
          <a:xfrm>
            <a:off x="590550" y="0"/>
            <a:ext cx="3724366" cy="114300"/>
            <a:chOff x="0" y="0"/>
            <a:chExt cx="3343275" cy="219075"/>
          </a:xfrm>
        </p:grpSpPr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556E5981-46FF-779A-B8A7-FBC0EF0E3E79}"/>
                </a:ext>
              </a:extLst>
            </p:cNvPr>
            <p:cNvSpPr/>
            <p:nvPr/>
          </p:nvSpPr>
          <p:spPr>
            <a:xfrm>
              <a:off x="0" y="0"/>
              <a:ext cx="1114425" cy="219075"/>
            </a:xfrm>
            <a:prstGeom prst="rect">
              <a:avLst/>
            </a:prstGeom>
            <a:solidFill>
              <a:srgbClr val="2222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CL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58673C7C-7734-3CBE-D6BE-19983D0C93BE}"/>
                </a:ext>
              </a:extLst>
            </p:cNvPr>
            <p:cNvSpPr/>
            <p:nvPr/>
          </p:nvSpPr>
          <p:spPr>
            <a:xfrm>
              <a:off x="1114425" y="0"/>
              <a:ext cx="1114425" cy="219075"/>
            </a:xfrm>
            <a:prstGeom prst="rect">
              <a:avLst/>
            </a:prstGeom>
            <a:solidFill>
              <a:srgbClr val="4C4C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CL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7537CD83-43A4-A16C-507C-B9C4E1077283}"/>
                </a:ext>
              </a:extLst>
            </p:cNvPr>
            <p:cNvSpPr/>
            <p:nvPr/>
          </p:nvSpPr>
          <p:spPr>
            <a:xfrm>
              <a:off x="2228850" y="0"/>
              <a:ext cx="1114425" cy="219075"/>
            </a:xfrm>
            <a:prstGeom prst="rect">
              <a:avLst/>
            </a:prstGeom>
            <a:solidFill>
              <a:srgbClr val="E126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CL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66348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EB600-5D99-40B0-901D-85C82512F974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D2D7-FEDE-4BCC-B75C-593DEE3059F9}" type="slidenum">
              <a:rPr lang="es-CL" smtClean="0"/>
              <a:t>‹Nº›</a:t>
            </a:fld>
            <a:endParaRPr lang="es-CL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21661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EB600-5D99-40B0-901D-85C82512F974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D2D7-FEDE-4BCC-B75C-593DEE3059F9}" type="slidenum">
              <a:rPr lang="es-CL" smtClean="0"/>
              <a:t>‹Nº›</a:t>
            </a:fld>
            <a:endParaRPr lang="es-CL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92578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EB600-5D99-40B0-901D-85C82512F974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D2D7-FEDE-4BCC-B75C-593DEE3059F9}" type="slidenum">
              <a:rPr lang="es-CL" smtClean="0"/>
              <a:t>‹Nº›</a:t>
            </a:fld>
            <a:endParaRPr lang="es-CL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8101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EB600-5D99-40B0-901D-85C82512F974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D2D7-FEDE-4BCC-B75C-593DEE3059F9}" type="slidenum">
              <a:rPr lang="es-CL" smtClean="0"/>
              <a:t>‹Nº›</a:t>
            </a:fld>
            <a:endParaRPr lang="es-CL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00440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EB600-5D99-40B0-901D-85C82512F974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36D2D7-FEDE-4BCC-B75C-593DEE3059F9}" type="slidenum">
              <a:rPr lang="es-CL" smtClean="0"/>
              <a:t>‹Nº›</a:t>
            </a:fld>
            <a:endParaRPr lang="es-CL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4018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EB600-5D99-40B0-901D-85C82512F974}" type="datetimeFigureOut">
              <a:rPr lang="es-CL" smtClean="0"/>
              <a:t>09-10-2024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36D2D7-FEDE-4BCC-B75C-593DEE3059F9}" type="slidenum">
              <a:rPr lang="es-CL" smtClean="0"/>
              <a:t>‹Nº›</a:t>
            </a:fld>
            <a:endParaRPr lang="es-CL"/>
          </a:p>
        </p:txBody>
      </p:sp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0EB30A72-E0E7-88DB-3B65-29E39AE9CC6A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5281" y="360363"/>
            <a:ext cx="1097280" cy="297362"/>
          </a:xfrm>
          <a:prstGeom prst="rect">
            <a:avLst/>
          </a:prstGeom>
        </p:spPr>
      </p:pic>
      <p:grpSp>
        <p:nvGrpSpPr>
          <p:cNvPr id="8" name="Grupo 7">
            <a:extLst>
              <a:ext uri="{FF2B5EF4-FFF2-40B4-BE49-F238E27FC236}">
                <a16:creationId xmlns:a16="http://schemas.microsoft.com/office/drawing/2014/main" id="{4A53872B-FFD4-9191-9852-9A064EFAB61E}"/>
              </a:ext>
            </a:extLst>
          </p:cNvPr>
          <p:cNvGrpSpPr/>
          <p:nvPr userDrawn="1"/>
        </p:nvGrpSpPr>
        <p:grpSpPr>
          <a:xfrm>
            <a:off x="590550" y="0"/>
            <a:ext cx="3724366" cy="114300"/>
            <a:chOff x="0" y="0"/>
            <a:chExt cx="3343275" cy="219075"/>
          </a:xfrm>
        </p:grpSpPr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E3CBEE5D-3BB4-4E01-F25B-89D536421CCE}"/>
                </a:ext>
              </a:extLst>
            </p:cNvPr>
            <p:cNvSpPr/>
            <p:nvPr/>
          </p:nvSpPr>
          <p:spPr>
            <a:xfrm>
              <a:off x="0" y="0"/>
              <a:ext cx="1114425" cy="219075"/>
            </a:xfrm>
            <a:prstGeom prst="rect">
              <a:avLst/>
            </a:prstGeom>
            <a:solidFill>
              <a:srgbClr val="2222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CL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B4D1A15A-8A7A-E111-2C39-F0E75A490F4D}"/>
                </a:ext>
              </a:extLst>
            </p:cNvPr>
            <p:cNvSpPr/>
            <p:nvPr/>
          </p:nvSpPr>
          <p:spPr>
            <a:xfrm>
              <a:off x="1114425" y="0"/>
              <a:ext cx="1114425" cy="219075"/>
            </a:xfrm>
            <a:prstGeom prst="rect">
              <a:avLst/>
            </a:prstGeom>
            <a:solidFill>
              <a:srgbClr val="4C4C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CL"/>
            </a:p>
          </p:txBody>
        </p:sp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7EC061B1-7D3F-8BB7-C11F-314A71F453F0}"/>
                </a:ext>
              </a:extLst>
            </p:cNvPr>
            <p:cNvSpPr/>
            <p:nvPr/>
          </p:nvSpPr>
          <p:spPr>
            <a:xfrm>
              <a:off x="2228850" y="0"/>
              <a:ext cx="1114425" cy="219075"/>
            </a:xfrm>
            <a:prstGeom prst="rect">
              <a:avLst/>
            </a:prstGeom>
            <a:solidFill>
              <a:srgbClr val="E126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CL"/>
            </a:p>
          </p:txBody>
        </p:sp>
      </p:grpSp>
    </p:spTree>
    <p:custDataLst>
      <p:tags r:id="rId15"/>
    </p:custDataLst>
    <p:extLst>
      <p:ext uri="{BB962C8B-B14F-4D97-AF65-F5344CB8AC3E}">
        <p14:creationId xmlns:p14="http://schemas.microsoft.com/office/powerpoint/2010/main" val="3356961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  <p:sldLayoutId id="2147483685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52ED88E-676B-1E34-7587-414215A5FE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77" t="8743" r="243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814207E-BEAC-5AFA-C33C-58C349B11F73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Unidad 2: </a:t>
            </a:r>
            <a:r>
              <a:rPr lang="en-US" sz="4100" b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Interacción</a:t>
            </a:r>
            <a:r>
              <a:rPr lang="en-US" sz="41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con </a:t>
            </a:r>
            <a:r>
              <a:rPr lang="en-US" sz="4100" b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documentos</a:t>
            </a:r>
            <a:r>
              <a:rPr lang="en-US" sz="41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HTML </a:t>
            </a:r>
            <a:r>
              <a:rPr lang="en-US" sz="4100" b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usando</a:t>
            </a:r>
            <a:r>
              <a:rPr lang="en-US" sz="41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JavaScript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4017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C50AFB8-0100-7A10-BD77-531BCE0FEC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0" r="14720" b="909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ADC6CBC-60F8-A1F8-8F16-2407D6F0C8C8}"/>
              </a:ext>
            </a:extLst>
          </p:cNvPr>
          <p:cNvSpPr txBox="1"/>
          <p:nvPr/>
        </p:nvSpPr>
        <p:spPr>
          <a:xfrm>
            <a:off x="371094" y="1161288"/>
            <a:ext cx="3438144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Introducción a JavaScript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E2C491D-B6E1-E4DB-0F2E-3E9153EA1C2C}"/>
              </a:ext>
            </a:extLst>
          </p:cNvPr>
          <p:cNvSpPr txBox="1"/>
          <p:nvPr/>
        </p:nvSpPr>
        <p:spPr>
          <a:xfrm>
            <a:off x="371094" y="2718054"/>
            <a:ext cx="475904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Breve </a:t>
            </a:r>
            <a:r>
              <a:rPr lang="en-US" sz="1700" dirty="0" err="1">
                <a:solidFill>
                  <a:schemeClr val="bg1"/>
                </a:solidFill>
              </a:rPr>
              <a:t>descripción</a:t>
            </a:r>
            <a:r>
              <a:rPr lang="en-US" sz="1700" dirty="0">
                <a:solidFill>
                  <a:schemeClr val="bg1"/>
                </a:solidFill>
              </a:rPr>
              <a:t> de JavaScript </a:t>
            </a:r>
            <a:r>
              <a:rPr lang="en-US" sz="1700" dirty="0" err="1">
                <a:solidFill>
                  <a:schemeClr val="bg1"/>
                </a:solidFill>
              </a:rPr>
              <a:t>como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lenguaje</a:t>
            </a:r>
            <a:r>
              <a:rPr lang="en-US" sz="1700" dirty="0">
                <a:solidFill>
                  <a:schemeClr val="bg1"/>
                </a:solidFill>
              </a:rPr>
              <a:t> de </a:t>
            </a:r>
            <a:r>
              <a:rPr lang="en-US" sz="1700" dirty="0" err="1">
                <a:solidFill>
                  <a:schemeClr val="bg1"/>
                </a:solidFill>
              </a:rPr>
              <a:t>programación</a:t>
            </a:r>
            <a:r>
              <a:rPr lang="en-US" sz="1700" dirty="0">
                <a:solidFill>
                  <a:schemeClr val="bg1"/>
                </a:solidFill>
              </a:rPr>
              <a:t> para la web.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>
                <a:solidFill>
                  <a:schemeClr val="bg1"/>
                </a:solidFill>
              </a:rPr>
              <a:t>Relevancia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en</a:t>
            </a:r>
            <a:r>
              <a:rPr lang="en-US" sz="1700" dirty="0">
                <a:solidFill>
                  <a:schemeClr val="bg1"/>
                </a:solidFill>
              </a:rPr>
              <a:t> la </a:t>
            </a:r>
            <a:r>
              <a:rPr lang="en-US" sz="1700" dirty="0" err="1">
                <a:solidFill>
                  <a:schemeClr val="bg1"/>
                </a:solidFill>
              </a:rPr>
              <a:t>interacción</a:t>
            </a:r>
            <a:r>
              <a:rPr lang="en-US" sz="1700" dirty="0">
                <a:solidFill>
                  <a:schemeClr val="bg1"/>
                </a:solidFill>
              </a:rPr>
              <a:t> con </a:t>
            </a:r>
            <a:r>
              <a:rPr lang="en-US" sz="1700" dirty="0" err="1">
                <a:solidFill>
                  <a:schemeClr val="bg1"/>
                </a:solidFill>
              </a:rPr>
              <a:t>documentos</a:t>
            </a:r>
            <a:r>
              <a:rPr lang="en-US" sz="1700" dirty="0">
                <a:solidFill>
                  <a:schemeClr val="bg1"/>
                </a:solidFill>
              </a:rPr>
              <a:t> HTML.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72216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6C651BD-243E-5179-51D1-1A513ED58B3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4" b="10906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7EEEE489-5D1F-D595-9105-E2CF473B6865}"/>
              </a:ext>
            </a:extLst>
          </p:cNvPr>
          <p:cNvSpPr txBox="1"/>
          <p:nvPr/>
        </p:nvSpPr>
        <p:spPr>
          <a:xfrm>
            <a:off x="841249" y="941832"/>
            <a:ext cx="10506456" cy="2057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Variables en JavaScript</a:t>
            </a:r>
            <a:endParaRPr lang="en-US" sz="500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0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F9AA74F-8B6E-6BFC-BB51-B436B116784F}"/>
              </a:ext>
            </a:extLst>
          </p:cNvPr>
          <p:cNvSpPr txBox="1"/>
          <p:nvPr/>
        </p:nvSpPr>
        <p:spPr>
          <a:xfrm>
            <a:off x="841248" y="3502152"/>
            <a:ext cx="10506456" cy="26700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Definición: ¿Qué es una variable?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Tipos de variables: var, let, const.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Ejemplo de declaración y uso.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13782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DFAAC5E-C5B5-58AC-F311-CA54282E8BA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14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7441FCB2-E712-111F-5DAD-B1F8C42A002A}"/>
              </a:ext>
            </a:extLst>
          </p:cNvPr>
          <p:cNvSpPr txBox="1"/>
          <p:nvPr/>
        </p:nvSpPr>
        <p:spPr>
          <a:xfrm>
            <a:off x="841249" y="941832"/>
            <a:ext cx="10506456" cy="2057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Estructuras de Control</a:t>
            </a:r>
            <a:endParaRPr lang="en-US" sz="500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50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8514AF2-FF7A-486A-D342-466B19513B51}"/>
              </a:ext>
            </a:extLst>
          </p:cNvPr>
          <p:cNvSpPr txBox="1"/>
          <p:nvPr/>
        </p:nvSpPr>
        <p:spPr>
          <a:xfrm>
            <a:off x="841248" y="3502152"/>
            <a:ext cx="10506456" cy="26700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Introducción a las estructuras de control (condicionales y bucles).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Explicación de if, else, switch, y bucles for, while.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Ejemplo práctico: Controlando el flujo de una aplicación web.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37540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CEC0315-7150-9EF3-9BA9-B291F2EAA5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47" t="8849" r="2437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670561F-2369-4334-6957-D18499E34655}"/>
              </a:ext>
            </a:extLst>
          </p:cNvPr>
          <p:cNvSpPr txBox="1"/>
          <p:nvPr/>
        </p:nvSpPr>
        <p:spPr>
          <a:xfrm>
            <a:off x="371094" y="1161288"/>
            <a:ext cx="3438144" cy="11247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Arreglos y Objetos</a:t>
            </a:r>
            <a:endParaRPr lang="en-US" sz="28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7404283-60DB-DB19-0872-C294893A6FC1}"/>
              </a:ext>
            </a:extLst>
          </p:cNvPr>
          <p:cNvSpPr txBox="1"/>
          <p:nvPr/>
        </p:nvSpPr>
        <p:spPr>
          <a:xfrm>
            <a:off x="371094" y="2718054"/>
            <a:ext cx="69441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>
                <a:solidFill>
                  <a:schemeClr val="bg1"/>
                </a:solidFill>
              </a:rPr>
              <a:t>Arreglos</a:t>
            </a:r>
            <a:r>
              <a:rPr lang="en-US" sz="1700" dirty="0">
                <a:solidFill>
                  <a:schemeClr val="bg1"/>
                </a:solidFill>
              </a:rPr>
              <a:t>: </a:t>
            </a:r>
            <a:r>
              <a:rPr lang="en-US" sz="1700" dirty="0" err="1">
                <a:solidFill>
                  <a:schemeClr val="bg1"/>
                </a:solidFill>
              </a:rPr>
              <a:t>Definición</a:t>
            </a:r>
            <a:r>
              <a:rPr lang="en-US" sz="1700" dirty="0">
                <a:solidFill>
                  <a:schemeClr val="bg1"/>
                </a:solidFill>
              </a:rPr>
              <a:t> y </a:t>
            </a:r>
            <a:r>
              <a:rPr lang="en-US" sz="1700" dirty="0" err="1">
                <a:solidFill>
                  <a:schemeClr val="bg1"/>
                </a:solidFill>
              </a:rPr>
              <a:t>sintaxis</a:t>
            </a:r>
            <a:r>
              <a:rPr lang="en-US" sz="1700" dirty="0">
                <a:solidFill>
                  <a:schemeClr val="bg1"/>
                </a:solidFill>
              </a:rPr>
              <a:t>, </a:t>
            </a:r>
            <a:r>
              <a:rPr lang="en-US" sz="1700" dirty="0" err="1">
                <a:solidFill>
                  <a:schemeClr val="bg1"/>
                </a:solidFill>
              </a:rPr>
              <a:t>operaciones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comunes</a:t>
            </a:r>
            <a:r>
              <a:rPr lang="en-US" sz="1700" dirty="0">
                <a:solidFill>
                  <a:schemeClr val="bg1"/>
                </a:solidFill>
              </a:rPr>
              <a:t> (</a:t>
            </a:r>
            <a:r>
              <a:rPr lang="en-US" sz="1700" dirty="0" err="1">
                <a:solidFill>
                  <a:schemeClr val="bg1"/>
                </a:solidFill>
              </a:rPr>
              <a:t>agregar</a:t>
            </a:r>
            <a:r>
              <a:rPr lang="en-US" sz="1700" dirty="0">
                <a:solidFill>
                  <a:schemeClr val="bg1"/>
                </a:solidFill>
              </a:rPr>
              <a:t>, </a:t>
            </a:r>
            <a:r>
              <a:rPr lang="en-US" sz="1700" dirty="0" err="1">
                <a:solidFill>
                  <a:schemeClr val="bg1"/>
                </a:solidFill>
              </a:rPr>
              <a:t>eliminar</a:t>
            </a:r>
            <a:r>
              <a:rPr lang="en-US" sz="1700" dirty="0">
                <a:solidFill>
                  <a:schemeClr val="bg1"/>
                </a:solidFill>
              </a:rPr>
              <a:t>, </a:t>
            </a:r>
            <a:r>
              <a:rPr lang="en-US" sz="1700" dirty="0" err="1">
                <a:solidFill>
                  <a:schemeClr val="bg1"/>
                </a:solidFill>
              </a:rPr>
              <a:t>recorrer</a:t>
            </a:r>
            <a:r>
              <a:rPr lang="en-US" sz="1700" dirty="0">
                <a:solidFill>
                  <a:schemeClr val="bg1"/>
                </a:solidFill>
              </a:rPr>
              <a:t>).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>
                <a:solidFill>
                  <a:schemeClr val="bg1"/>
                </a:solidFill>
              </a:rPr>
              <a:t>Objetos</a:t>
            </a:r>
            <a:r>
              <a:rPr lang="en-US" sz="1700" dirty="0">
                <a:solidFill>
                  <a:schemeClr val="bg1"/>
                </a:solidFill>
              </a:rPr>
              <a:t>: </a:t>
            </a:r>
            <a:r>
              <a:rPr lang="en-US" sz="1700" dirty="0" err="1">
                <a:solidFill>
                  <a:schemeClr val="bg1"/>
                </a:solidFill>
              </a:rPr>
              <a:t>Definición</a:t>
            </a:r>
            <a:r>
              <a:rPr lang="en-US" sz="1700" dirty="0">
                <a:solidFill>
                  <a:schemeClr val="bg1"/>
                </a:solidFill>
              </a:rPr>
              <a:t>, </a:t>
            </a:r>
            <a:r>
              <a:rPr lang="en-US" sz="1700" dirty="0" err="1">
                <a:solidFill>
                  <a:schemeClr val="bg1"/>
                </a:solidFill>
              </a:rPr>
              <a:t>propiedades</a:t>
            </a:r>
            <a:r>
              <a:rPr lang="en-US" sz="1700" dirty="0">
                <a:solidFill>
                  <a:schemeClr val="bg1"/>
                </a:solidFill>
              </a:rPr>
              <a:t> y </a:t>
            </a:r>
            <a:r>
              <a:rPr lang="en-US" sz="1700" dirty="0" err="1">
                <a:solidFill>
                  <a:schemeClr val="bg1"/>
                </a:solidFill>
              </a:rPr>
              <a:t>métodos</a:t>
            </a:r>
            <a:r>
              <a:rPr lang="en-US" sz="1700" dirty="0">
                <a:solidFill>
                  <a:schemeClr val="bg1"/>
                </a:solidFill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 err="1">
                <a:solidFill>
                  <a:schemeClr val="bg1"/>
                </a:solidFill>
              </a:rPr>
              <a:t>Ejemplo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  <a:r>
              <a:rPr lang="en-US" sz="1700" dirty="0" err="1">
                <a:solidFill>
                  <a:schemeClr val="bg1"/>
                </a:solidFill>
              </a:rPr>
              <a:t>práctico</a:t>
            </a:r>
            <a:r>
              <a:rPr lang="en-US" sz="1700" dirty="0">
                <a:solidFill>
                  <a:schemeClr val="bg1"/>
                </a:solidFill>
              </a:rPr>
              <a:t>: </a:t>
            </a:r>
            <a:r>
              <a:rPr lang="en-US" sz="1700" dirty="0" err="1">
                <a:solidFill>
                  <a:schemeClr val="bg1"/>
                </a:solidFill>
              </a:rPr>
              <a:t>Manipulación</a:t>
            </a:r>
            <a:r>
              <a:rPr lang="en-US" sz="1700" dirty="0">
                <a:solidFill>
                  <a:schemeClr val="bg1"/>
                </a:solidFill>
              </a:rPr>
              <a:t> de </a:t>
            </a:r>
            <a:r>
              <a:rPr lang="en-US" sz="1700" dirty="0" err="1">
                <a:solidFill>
                  <a:schemeClr val="bg1"/>
                </a:solidFill>
              </a:rPr>
              <a:t>datos</a:t>
            </a:r>
            <a:r>
              <a:rPr lang="en-US" sz="1700" dirty="0">
                <a:solidFill>
                  <a:schemeClr val="bg1"/>
                </a:solidFill>
              </a:rPr>
              <a:t> con </a:t>
            </a:r>
            <a:r>
              <a:rPr lang="en-US" sz="1700" dirty="0" err="1">
                <a:solidFill>
                  <a:schemeClr val="bg1"/>
                </a:solidFill>
              </a:rPr>
              <a:t>arreglos</a:t>
            </a:r>
            <a:r>
              <a:rPr lang="en-US" sz="1700" dirty="0">
                <a:solidFill>
                  <a:schemeClr val="bg1"/>
                </a:solidFill>
              </a:rPr>
              <a:t> y </a:t>
            </a:r>
            <a:r>
              <a:rPr lang="en-US" sz="1700" dirty="0" err="1">
                <a:solidFill>
                  <a:schemeClr val="bg1"/>
                </a:solidFill>
              </a:rPr>
              <a:t>objetos</a:t>
            </a:r>
            <a:r>
              <a:rPr lang="en-US" sz="1700" dirty="0">
                <a:solidFill>
                  <a:schemeClr val="bg1"/>
                </a:solidFill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47906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FCA5BC3-EB29-45FB-7F5E-F9C57860655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D72C3D35-A201-7279-962E-C5AD82BA53E3}"/>
              </a:ext>
            </a:extLst>
          </p:cNvPr>
          <p:cNvSpPr txBox="1"/>
          <p:nvPr/>
        </p:nvSpPr>
        <p:spPr>
          <a:xfrm>
            <a:off x="841249" y="941832"/>
            <a:ext cx="10506456" cy="2057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Funciones en JavaScript</a:t>
            </a:r>
            <a:endParaRPr lang="en-US" sz="50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D8783A5-F8B6-6EE4-7EB4-0BB75E30226E}"/>
              </a:ext>
            </a:extLst>
          </p:cNvPr>
          <p:cNvSpPr txBox="1"/>
          <p:nvPr/>
        </p:nvSpPr>
        <p:spPr>
          <a:xfrm>
            <a:off x="841248" y="3502152"/>
            <a:ext cx="10506456" cy="26700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Definición: ¿Qué es una función?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Sintaxis de declaración y parámetros.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Funciones de flecha (arrow functions) y funciones anónimas.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Ejemplo práctico: Creación y uso de funciones para tareas específicas.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4790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5CEF9A9-92A5-3CB7-0ADF-3184DCEF22A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4" b="10906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F2653312-5280-1ED3-9FD9-84E1C1813C31}"/>
              </a:ext>
            </a:extLst>
          </p:cNvPr>
          <p:cNvSpPr txBox="1"/>
          <p:nvPr/>
        </p:nvSpPr>
        <p:spPr>
          <a:xfrm>
            <a:off x="841249" y="941832"/>
            <a:ext cx="10506456" cy="2057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Manipulación del DOM (Document Object Model)</a:t>
            </a:r>
            <a:endParaRPr lang="en-US" sz="50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450DECB-B0A9-A58A-D197-DBF9DB949F8C}"/>
              </a:ext>
            </a:extLst>
          </p:cNvPr>
          <p:cNvSpPr txBox="1"/>
          <p:nvPr/>
        </p:nvSpPr>
        <p:spPr>
          <a:xfrm>
            <a:off x="841248" y="3502152"/>
            <a:ext cx="10506456" cy="26700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Introducción al DOM: ¿Qué es y cómo representa el documento HTML?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Métodos de selección de elementos: getElementById(), querySelector().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Modificación de contenido y estilo: innerHTML, style.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Ejemplo práctico: Cambiando el contenido de una página web con JavaScript.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8252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932491C-C029-4171-3BF0-E1184F21A8F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1" b="12252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F3ACD760-B322-27C1-EDCA-EA733A5B3394}"/>
              </a:ext>
            </a:extLst>
          </p:cNvPr>
          <p:cNvSpPr txBox="1"/>
          <p:nvPr/>
        </p:nvSpPr>
        <p:spPr>
          <a:xfrm>
            <a:off x="841249" y="941832"/>
            <a:ext cx="10506456" cy="2057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 b="1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Conclusión</a:t>
            </a:r>
            <a:endParaRPr lang="en-US" sz="50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00EB1B2-F795-BB28-A622-0FD89B70ADEE}"/>
              </a:ext>
            </a:extLst>
          </p:cNvPr>
          <p:cNvSpPr txBox="1"/>
          <p:nvPr/>
        </p:nvSpPr>
        <p:spPr>
          <a:xfrm>
            <a:off x="841248" y="3502152"/>
            <a:ext cx="10506456" cy="26700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Ejemplos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prácticos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Resumen</a:t>
            </a:r>
            <a:r>
              <a:rPr lang="en-US" sz="2000" dirty="0">
                <a:solidFill>
                  <a:schemeClr val="bg1"/>
                </a:solidFill>
              </a:rPr>
              <a:t> de lo </a:t>
            </a:r>
            <a:r>
              <a:rPr lang="en-US" sz="2000" dirty="0" err="1">
                <a:solidFill>
                  <a:schemeClr val="bg1"/>
                </a:solidFill>
              </a:rPr>
              <a:t>aprendido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</a:rPr>
              <a:t>Importancia</a:t>
            </a:r>
            <a:r>
              <a:rPr lang="en-US" sz="2000" dirty="0">
                <a:solidFill>
                  <a:schemeClr val="bg1"/>
                </a:solidFill>
              </a:rPr>
              <a:t> de JavaScript para la </a:t>
            </a:r>
            <a:r>
              <a:rPr lang="en-US" sz="2000" dirty="0" err="1">
                <a:solidFill>
                  <a:schemeClr val="bg1"/>
                </a:solidFill>
              </a:rPr>
              <a:t>creación</a:t>
            </a:r>
            <a:r>
              <a:rPr lang="en-US" sz="2000" dirty="0">
                <a:solidFill>
                  <a:schemeClr val="bg1"/>
                </a:solidFill>
              </a:rPr>
              <a:t> de sitios web </a:t>
            </a:r>
            <a:r>
              <a:rPr lang="en-US" sz="2000" dirty="0" err="1">
                <a:solidFill>
                  <a:schemeClr val="bg1"/>
                </a:solidFill>
              </a:rPr>
              <a:t>interactivos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81448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8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&quot;/&gt;&lt;property id=&quot;20307&quot; value=&quot;259&quot;/&gt;&lt;/object&gt;&lt;object type=&quot;3&quot; unique_id=&quot;10004&quot;&gt;&lt;property id=&quot;20148&quot; value=&quot;5&quot;/&gt;&lt;property id=&quot;20300&quot; value=&quot;Slide 2 - &amp;quot;Imagen del área: &amp;quot;&quot;/&gt;&lt;property id=&quot;20307&quot; value=&quot;256&quot;/&gt;&lt;/object&gt;&lt;object type=&quot;3&quot; unique_id=&quot;10005&quot;&gt;&lt;property id=&quot;20148&quot; value=&quot;5&quot;/&gt;&lt;property id=&quot;20300&quot; value=&quot;Slide 3&quot;/&gt;&lt;property id=&quot;20307&quot; value=&quot;257&quot;/&gt;&lt;/object&gt;&lt;object type=&quot;3&quot; unique_id=&quot;10037&quot;&gt;&lt;property id=&quot;20148&quot; value=&quot;5&quot;/&gt;&lt;property id=&quot;20300&quot; value=&quot;Slide 4&quot;/&gt;&lt;property id=&quot;20307&quot; value=&quot;272&quot;/&gt;&lt;/object&gt;&lt;object type=&quot;3&quot; unique_id=&quot;10038&quot;&gt;&lt;property id=&quot;20148&quot; value=&quot;5&quot;/&gt;&lt;property id=&quot;20300&quot; value=&quot;Slide 5&quot;/&gt;&lt;property id=&quot;20307&quot; value=&quot;273&quot;/&gt;&lt;/object&gt;&lt;object type=&quot;3&quot; unique_id=&quot;10040&quot;&gt;&lt;property id=&quot;20148&quot; value=&quot;5&quot;/&gt;&lt;property id=&quot;20300&quot; value=&quot;Slide 6&quot;/&gt;&lt;property id=&quot;20307&quot; value=&quot;275&quot;/&gt;&lt;/object&gt;&lt;object type=&quot;3&quot; unique_id=&quot;10041&quot;&gt;&lt;property id=&quot;20148&quot; value=&quot;5&quot;/&gt;&lt;property id=&quot;20300&quot; value=&quot;Slide 7&quot;/&gt;&lt;property id=&quot;20307&quot; value=&quot;276&quot;/&gt;&lt;/object&gt;&lt;object type=&quot;3&quot; unique_id=&quot;10042&quot;&gt;&lt;property id=&quot;20148&quot; value=&quot;5&quot;/&gt;&lt;property id=&quot;20300&quot; value=&quot;Slide 8&quot;/&gt;&lt;property id=&quot;20307&quot; value=&quot;277&quot;/&gt;&lt;/object&gt;&lt;object type=&quot;3&quot; unique_id=&quot;10043&quot;&gt;&lt;property id=&quot;20148&quot; value=&quot;5&quot;/&gt;&lt;property id=&quot;20300&quot; value=&quot;Slide 9&quot;/&gt;&lt;property id=&quot;20307&quot; value=&quot;278&quot;/&gt;&lt;/object&gt;&lt;/object&gt;&lt;object type=&quot;8&quot; unique_id=&quot;10036&quot;&gt;&lt;/object&gt;&lt;/object&gt;&lt;/database&gt;"/>
  <p:tag name="ISPRING_RESOURCE_PATHS_HASH_2" val="1933ecc77434f7b503cf04551c7c48f9251615c"/>
  <p:tag name="SECTOMILLISECCONVERTED" val="1"/>
  <p:tag name="ARTICULATE_PROJECT_OPEN" val="0"/>
  <p:tag name="ARTICULATE_DESIGN_ID_TEMA DE OFFICE" val="59x3r9Mr"/>
  <p:tag name="ARTICULATE_SLIDE_COUNT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o 4">
      <a:majorFont>
        <a:latin typeface="Open Sans Light"/>
        <a:ea typeface=""/>
        <a:cs typeface=""/>
      </a:majorFont>
      <a:minorFont>
        <a:latin typeface="Open Sans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374cf84-b68a-4fc7-8de0-cfaceb33d913">
      <Terms xmlns="http://schemas.microsoft.com/office/infopath/2007/PartnerControls"/>
    </lcf76f155ced4ddcb4097134ff3c332f>
    <TaxCatchAll xmlns="23344052-d9a3-4b36-9edb-0ae78bbc2704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C769AF688804C4DB5ADCC9FCA47D5E1" ma:contentTypeVersion="15" ma:contentTypeDescription="Crear nuevo documento." ma:contentTypeScope="" ma:versionID="afc2f58a040dce7a5d664b2bb6187e41">
  <xsd:schema xmlns:xsd="http://www.w3.org/2001/XMLSchema" xmlns:xs="http://www.w3.org/2001/XMLSchema" xmlns:p="http://schemas.microsoft.com/office/2006/metadata/properties" xmlns:ns2="1374cf84-b68a-4fc7-8de0-cfaceb33d913" xmlns:ns3="23344052-d9a3-4b36-9edb-0ae78bbc2704" targetNamespace="http://schemas.microsoft.com/office/2006/metadata/properties" ma:root="true" ma:fieldsID="fd5b3966c31fb8ccf8bc9ce2f56ed533" ns2:_="" ns3:_="">
    <xsd:import namespace="1374cf84-b68a-4fc7-8de0-cfaceb33d913"/>
    <xsd:import namespace="23344052-d9a3-4b36-9edb-0ae78bbc270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MediaServiceSearchPropertie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74cf84-b68a-4fc7-8de0-cfaceb33d91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Etiquetas de imagen" ma:readOnly="false" ma:fieldId="{5cf76f15-5ced-4ddc-b409-7134ff3c332f}" ma:taxonomyMulti="true" ma:sspId="daa6bfef-be34-4cf6-a2a3-f19fab1f613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344052-d9a3-4b36-9edb-0ae78bbc270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15" nillable="true" ma:displayName="Taxonomy Catch All Column" ma:hidden="true" ma:list="{560f1ad2-9b62-4242-aa04-16bc477939e8}" ma:internalName="TaxCatchAll" ma:showField="CatchAllData" ma:web="23344052-d9a3-4b36-9edb-0ae78bbc270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C555BA-E16C-4AAE-BDD1-D364A5C9473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2D0E20C-8FC3-42E9-871D-10AE7F3AB1A3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terms/"/>
    <ds:schemaRef ds:uri="http://purl.org/dc/dcmitype/"/>
    <ds:schemaRef ds:uri="http://purl.org/dc/elements/1.1/"/>
    <ds:schemaRef ds:uri="a150fe00-1c53-46dc-80fb-b2dbdb01b085"/>
    <ds:schemaRef ds:uri="http://schemas.microsoft.com/office/infopath/2007/PartnerControls"/>
    <ds:schemaRef ds:uri="http://schemas.openxmlformats.org/package/2006/metadata/core-properties"/>
    <ds:schemaRef ds:uri="54decbaa-c329-443b-897c-c4b84f9532dd"/>
    <ds:schemaRef ds:uri="19c1b4fe-b719-400b-b962-2ebf634359b1"/>
    <ds:schemaRef ds:uri="1374cf84-b68a-4fc7-8de0-cfaceb33d913"/>
    <ds:schemaRef ds:uri="23344052-d9a3-4b36-9edb-0ae78bbc2704"/>
  </ds:schemaRefs>
</ds:datastoreItem>
</file>

<file path=customXml/itemProps3.xml><?xml version="1.0" encoding="utf-8"?>
<ds:datastoreItem xmlns:ds="http://schemas.openxmlformats.org/officeDocument/2006/customXml" ds:itemID="{6A232D59-6615-4B39-8D50-06C2216CDB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74cf84-b68a-4fc7-8de0-cfaceb33d913"/>
    <ds:schemaRef ds:uri="23344052-d9a3-4b36-9edb-0ae78bbc270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3388</TotalTime>
  <Words>250</Words>
  <Application>Microsoft Office PowerPoint</Application>
  <PresentationFormat>Panorámica</PresentationFormat>
  <Paragraphs>30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9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 material de profundización ppt</dc:title>
  <dc:creator>Paula Cruzat Castillo</dc:creator>
  <cp:lastModifiedBy>Paulina Ruiz León</cp:lastModifiedBy>
  <cp:revision>157</cp:revision>
  <dcterms:created xsi:type="dcterms:W3CDTF">2014-11-27T14:42:24Z</dcterms:created>
  <dcterms:modified xsi:type="dcterms:W3CDTF">2024-10-09T14:18:33Z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0x0101005C769AF688804C4DB5ADCC9FCA47D5E1</vt:lpwstr>
  </property>
  <property fmtid="{D5CDD505-2E9C-101B-9397-08002B2CF9AE}" pid="3" name="Order">
    <vt:r8>16174600</vt:r8>
  </property>
  <property fmtid="{D5CDD505-2E9C-101B-9397-08002B2CF9AE}" pid="4" name="MediaServiceImageTags">
    <vt:lpwstr/>
  </property>
  <property fmtid="{D5CDD505-2E9C-101B-9397-08002B2CF9AE}" pid="5" name="Título">
    <vt:lpwstr>Base material de profundización ppt</vt:lpwstr>
  </property>
  <property fmtid="{D5CDD505-2E9C-101B-9397-08002B2CF9AE}" pid="6" name="ArticulateGUID">
    <vt:lpwstr>AD23D689-C631-41E4-AEC7-40AEA9702EA7</vt:lpwstr>
  </property>
  <property fmtid="{D5CDD505-2E9C-101B-9397-08002B2CF9AE}" pid="7" name="ArticulatePath">
    <vt:lpwstr>https://inacapcl.sharepoint.com/sites/VRA-DIO/DI  ONLINE/06 Formatos/EEO418_U1_S1_CS</vt:lpwstr>
  </property>
</Properties>
</file>

<file path=docProps/thumbnail.jpeg>
</file>